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9A9A9"/>
              </a:solidFill>
              <a:prstDash val="solid"/>
              <a:miter lim="400000"/>
            </a:ln>
          </a:left>
          <a:right>
            <a:ln w="3175" cap="flat">
              <a:solidFill>
                <a:srgbClr val="A9A9A9"/>
              </a:solidFill>
              <a:prstDash val="solid"/>
              <a:miter lim="400000"/>
            </a:ln>
          </a:right>
          <a:top>
            <a:ln w="3175" cap="flat">
              <a:solidFill>
                <a:srgbClr val="A9A9A9"/>
              </a:solidFill>
              <a:prstDash val="solid"/>
              <a:miter lim="400000"/>
            </a:ln>
          </a:top>
          <a:bottom>
            <a:ln w="3175" cap="flat">
              <a:solidFill>
                <a:srgbClr val="A9A9A9"/>
              </a:solidFill>
              <a:prstDash val="solid"/>
              <a:miter lim="400000"/>
            </a:ln>
          </a:bottom>
          <a:insideH>
            <a:ln w="3175" cap="flat">
              <a:solidFill>
                <a:srgbClr val="A9A9A9"/>
              </a:solidFill>
              <a:prstDash val="solid"/>
              <a:miter lim="400000"/>
            </a:ln>
          </a:insideH>
          <a:insideV>
            <a:ln w="3175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A9A9A9"/>
              </a:solidFill>
              <a:prstDash val="solid"/>
              <a:miter lim="400000"/>
            </a:ln>
          </a:top>
          <a:bottom>
            <a:ln w="3175" cap="flat">
              <a:solidFill>
                <a:srgbClr val="A9A9A9"/>
              </a:solidFill>
              <a:prstDash val="solid"/>
              <a:miter lim="400000"/>
            </a:ln>
          </a:bottom>
          <a:insideH>
            <a:ln w="3175" cap="flat">
              <a:solidFill>
                <a:srgbClr val="A9A9A9"/>
              </a:solidFill>
              <a:prstDash val="solid"/>
              <a:miter lim="400000"/>
            </a:ln>
          </a:insideH>
          <a:insideV>
            <a:ln w="3175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9A9A9"/>
              </a:solidFill>
              <a:prstDash val="solid"/>
              <a:miter lim="400000"/>
            </a:ln>
          </a:left>
          <a:right>
            <a:ln w="3175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3175" cap="flat">
              <a:solidFill>
                <a:srgbClr val="A9A9A9"/>
              </a:solidFill>
              <a:prstDash val="solid"/>
              <a:miter lim="400000"/>
            </a:ln>
          </a:bottom>
          <a:insideH>
            <a:ln w="3175" cap="flat">
              <a:solidFill>
                <a:srgbClr val="A9A9A9"/>
              </a:solidFill>
              <a:prstDash val="solid"/>
              <a:miter lim="400000"/>
            </a:ln>
          </a:insideH>
          <a:insideV>
            <a:ln w="3175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9A9A9"/>
              </a:solidFill>
              <a:prstDash val="solid"/>
              <a:miter lim="400000"/>
            </a:ln>
          </a:left>
          <a:right>
            <a:ln w="3175" cap="flat">
              <a:solidFill>
                <a:srgbClr val="A9A9A9"/>
              </a:solidFill>
              <a:prstDash val="solid"/>
              <a:miter lim="400000"/>
            </a:ln>
          </a:right>
          <a:top>
            <a:ln w="3175" cap="flat">
              <a:solidFill>
                <a:srgbClr val="A9A9A9"/>
              </a:solidFill>
              <a:prstDash val="solid"/>
              <a:miter lim="400000"/>
            </a:ln>
          </a:top>
          <a:bottom>
            <a:ln w="3175" cap="flat">
              <a:solidFill>
                <a:srgbClr val="A9A9A9"/>
              </a:solidFill>
              <a:prstDash val="solid"/>
              <a:miter lim="400000"/>
            </a:ln>
          </a:bottom>
          <a:insideH>
            <a:ln w="3175" cap="flat">
              <a:solidFill>
                <a:srgbClr val="A9A9A9"/>
              </a:solidFill>
              <a:prstDash val="solid"/>
              <a:miter lim="400000"/>
            </a:ln>
          </a:insideH>
          <a:insideV>
            <a:ln w="3175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3175" cap="flat">
              <a:solidFill>
                <a:srgbClr val="A9A9A9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61D836"/>
              </a:solidFill>
              <a:prstDash val="solid"/>
              <a:miter lim="400000"/>
            </a:ln>
          </a:top>
          <a:bottom>
            <a:ln w="3175" cap="flat">
              <a:solidFill>
                <a:srgbClr val="A9A9A9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A9A9A9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9A9A9"/>
              </a:solidFill>
              <a:prstDash val="solid"/>
              <a:miter lim="400000"/>
            </a:ln>
          </a:left>
          <a:right>
            <a:ln w="3175" cap="flat">
              <a:solidFill>
                <a:srgbClr val="A9A9A9"/>
              </a:solidFill>
              <a:prstDash val="solid"/>
              <a:miter lim="400000"/>
            </a:ln>
          </a:right>
          <a:top>
            <a:ln w="3175" cap="flat">
              <a:solidFill>
                <a:srgbClr val="A9A9A9"/>
              </a:solidFill>
              <a:prstDash val="solid"/>
              <a:miter lim="400000"/>
            </a:ln>
          </a:top>
          <a:bottom>
            <a:ln w="3175" cap="flat">
              <a:solidFill>
                <a:srgbClr val="A9A9A9"/>
              </a:solidFill>
              <a:prstDash val="solid"/>
              <a:miter lim="400000"/>
            </a:ln>
          </a:bottom>
          <a:insideH>
            <a:ln w="3175" cap="flat">
              <a:solidFill>
                <a:srgbClr val="A9A9A9"/>
              </a:solidFill>
              <a:prstDash val="solid"/>
              <a:miter lim="400000"/>
            </a:ln>
          </a:insideH>
          <a:insideV>
            <a:ln w="3175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E3E5E8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9A9A9"/>
              </a:solidFill>
              <a:prstDash val="solid"/>
              <a:miter lim="400000"/>
            </a:ln>
          </a:left>
          <a:right>
            <a:ln w="3175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3175" cap="flat">
              <a:solidFill>
                <a:srgbClr val="E3E5E8"/>
              </a:solidFill>
              <a:prstDash val="solid"/>
              <a:miter lim="400000"/>
            </a:ln>
          </a:bottom>
          <a:insideH>
            <a:ln w="3175" cap="flat">
              <a:solidFill>
                <a:srgbClr val="A9A9A9"/>
              </a:solidFill>
              <a:prstDash val="solid"/>
              <a:miter lim="400000"/>
            </a:ln>
          </a:insideH>
          <a:insideV>
            <a:ln w="3175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E3E5E8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C0C0C0"/>
              </a:solidFill>
              <a:prstDash val="solid"/>
              <a:miter lim="400000"/>
            </a:ln>
          </a:left>
          <a:right>
            <a:ln w="3175" cap="flat">
              <a:solidFill>
                <a:srgbClr val="C0C0C0"/>
              </a:solidFill>
              <a:prstDash val="solid"/>
              <a:miter lim="400000"/>
            </a:ln>
          </a:right>
          <a:top>
            <a:ln w="3175" cap="flat">
              <a:solidFill>
                <a:srgbClr val="C0C0C0"/>
              </a:solidFill>
              <a:prstDash val="solid"/>
              <a:miter lim="400000"/>
            </a:ln>
          </a:top>
          <a:bottom>
            <a:ln w="3175" cap="flat">
              <a:solidFill>
                <a:srgbClr val="C0C0C0"/>
              </a:solidFill>
              <a:prstDash val="solid"/>
              <a:miter lim="400000"/>
            </a:ln>
          </a:bottom>
          <a:insideH>
            <a:ln w="3175" cap="flat">
              <a:solidFill>
                <a:srgbClr val="C0C0C0"/>
              </a:solidFill>
              <a:prstDash val="solid"/>
              <a:miter lim="400000"/>
            </a:ln>
          </a:insideH>
          <a:insideV>
            <a:ln w="3175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C0C0C0"/>
              </a:solidFill>
              <a:prstDash val="solid"/>
              <a:miter lim="400000"/>
            </a:ln>
          </a:right>
          <a:top>
            <a:ln w="3175" cap="flat">
              <a:solidFill>
                <a:srgbClr val="C0C0C0"/>
              </a:solidFill>
              <a:prstDash val="solid"/>
              <a:miter lim="400000"/>
            </a:ln>
          </a:top>
          <a:bottom>
            <a:ln w="3175" cap="flat">
              <a:solidFill>
                <a:srgbClr val="C0C0C0"/>
              </a:solidFill>
              <a:prstDash val="solid"/>
              <a:miter lim="400000"/>
            </a:ln>
          </a:bottom>
          <a:insideH>
            <a:ln w="3175" cap="flat">
              <a:solidFill>
                <a:srgbClr val="C0C0C0"/>
              </a:solidFill>
              <a:prstDash val="solid"/>
              <a:miter lim="400000"/>
            </a:ln>
          </a:insideH>
          <a:insideV>
            <a:ln w="3175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9A9A9"/>
              </a:solidFill>
              <a:prstDash val="solid"/>
              <a:miter lim="400000"/>
            </a:ln>
          </a:left>
          <a:right>
            <a:ln w="3175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chemeClr val="accent6"/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9A9A9"/>
              </a:solidFill>
              <a:prstDash val="solid"/>
              <a:miter lim="400000"/>
            </a:ln>
          </a:insideH>
          <a:insideV>
            <a:ln w="3175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C0C0C0"/>
              </a:solidFill>
              <a:prstDash val="solid"/>
              <a:miter lim="400000"/>
            </a:ln>
          </a:left>
          <a:right>
            <a:ln w="3175" cap="flat">
              <a:solidFill>
                <a:srgbClr val="C0C0C0"/>
              </a:solidFill>
              <a:prstDash val="solid"/>
              <a:miter lim="400000"/>
            </a:ln>
          </a:right>
          <a:top>
            <a:ln w="3175" cap="flat">
              <a:solidFill>
                <a:srgbClr val="A6AAA9"/>
              </a:solidFill>
              <a:prstDash val="solid"/>
              <a:miter lim="400000"/>
            </a:ln>
          </a:top>
          <a:bottom>
            <a:ln w="3175" cap="flat">
              <a:solidFill>
                <a:srgbClr val="C0C0C0"/>
              </a:solidFill>
              <a:prstDash val="solid"/>
              <a:miter lim="400000"/>
            </a:ln>
          </a:bottom>
          <a:insideH>
            <a:ln w="3175" cap="flat">
              <a:solidFill>
                <a:srgbClr val="C0C0C0"/>
              </a:solidFill>
              <a:prstDash val="solid"/>
              <a:miter lim="400000"/>
            </a:ln>
          </a:insideH>
          <a:insideV>
            <a:ln w="3175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A9A9A9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118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643465" y="7533359"/>
            <a:ext cx="11717870" cy="339723"/>
          </a:xfrm>
          <a:prstGeom prst="rect">
            <a:avLst/>
          </a:prstGeom>
        </p:spPr>
        <p:txBody>
          <a:bodyPr lIns="24383" tIns="24383" rIns="24383" bIns="24383" anchor="b"/>
          <a:lstStyle>
            <a:lvl1pPr defTabSz="487228">
              <a:defRPr sz="1992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3843649"/>
            <a:ext cx="11717868" cy="2066302"/>
          </a:xfrm>
          <a:prstGeom prst="rect">
            <a:avLst/>
          </a:prstGeom>
        </p:spPr>
        <p:txBody>
          <a:bodyPr anchor="ctr"/>
          <a:lstStyle>
            <a:lvl1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643466" y="5625696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algn="ctr" defTabSz="457877">
              <a:defRPr sz="2964"/>
            </a:lvl1pPr>
          </a:lstStyle>
          <a:p>
            <a:r>
              <a:t>Fact information</a:t>
            </a:r>
          </a:p>
        </p:txBody>
      </p:sp>
      <p:sp>
        <p:nvSpPr>
          <p:cNvPr id="10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43466" y="1718004"/>
            <a:ext cx="11717868" cy="3924834"/>
          </a:xfrm>
          <a:prstGeom prst="rect">
            <a:avLst/>
          </a:prstGeom>
        </p:spPr>
        <p:txBody>
          <a:bodyPr anchor="b"/>
          <a:lstStyle>
            <a:lvl1pPr algn="ctr" defTabSz="1733930">
              <a:lnSpc>
                <a:spcPct val="80000"/>
              </a:lnSpc>
              <a:defRPr sz="17600" spc="-176"/>
            </a:lvl1pPr>
            <a:lvl2pPr algn="ctr" defTabSz="1733930">
              <a:lnSpc>
                <a:spcPct val="80000"/>
              </a:lnSpc>
              <a:defRPr sz="17600" spc="-176"/>
            </a:lvl2pPr>
            <a:lvl3pPr algn="ctr" defTabSz="1733930">
              <a:lnSpc>
                <a:spcPct val="80000"/>
              </a:lnSpc>
              <a:defRPr sz="17600" spc="-176"/>
            </a:lvl3pPr>
            <a:lvl4pPr algn="ctr" defTabSz="1733930">
              <a:lnSpc>
                <a:spcPct val="80000"/>
              </a:lnSpc>
              <a:defRPr sz="17600" spc="-176"/>
            </a:lvl4pPr>
            <a:lvl5pPr algn="ctr" defTabSz="1733930">
              <a:lnSpc>
                <a:spcPct val="80000"/>
              </a:lnSpc>
              <a:defRPr sz="17600" spc="-176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323106" y="6912775"/>
            <a:ext cx="10746268" cy="339723"/>
          </a:xfrm>
          <a:prstGeom prst="rect">
            <a:avLst/>
          </a:prstGeom>
        </p:spPr>
        <p:txBody>
          <a:bodyPr lIns="24383" tIns="24383" rIns="24383" bIns="24383"/>
          <a:lstStyle>
            <a:lvl1pPr defTabSz="487228">
              <a:defRPr sz="1992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35425" y="3853792"/>
            <a:ext cx="11133950" cy="2046016"/>
          </a:xfrm>
          <a:prstGeom prst="rect">
            <a:avLst/>
          </a:prstGeom>
        </p:spPr>
        <p:txBody>
          <a:bodyPr anchor="ctr"/>
          <a:lstStyle>
            <a:lvl1pPr marL="454345" indent="-334151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4345" indent="-334151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4345" indent="-334151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4345" indent="-334151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4345" indent="-334151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862804876_960x639.jpeg"/>
          <p:cNvSpPr>
            <a:spLocks noGrp="1"/>
          </p:cNvSpPr>
          <p:nvPr>
            <p:ph type="pic" sz="quarter" idx="13"/>
          </p:nvPr>
        </p:nvSpPr>
        <p:spPr>
          <a:xfrm>
            <a:off x="8229600" y="4998084"/>
            <a:ext cx="4334934" cy="28854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824910546_2681x1332.jpeg"/>
          <p:cNvSpPr>
            <a:spLocks noGrp="1"/>
          </p:cNvSpPr>
          <p:nvPr>
            <p:ph type="pic" idx="14"/>
          </p:nvPr>
        </p:nvSpPr>
        <p:spPr>
          <a:xfrm>
            <a:off x="-1564641" y="1896533"/>
            <a:ext cx="12106206" cy="601472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575395635_960x639.jpeg"/>
          <p:cNvSpPr>
            <a:spLocks noGrp="1"/>
          </p:cNvSpPr>
          <p:nvPr>
            <p:ph type="pic" sz="quarter" idx="15"/>
          </p:nvPr>
        </p:nvSpPr>
        <p:spPr>
          <a:xfrm>
            <a:off x="8229600" y="1896533"/>
            <a:ext cx="4334934" cy="28854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806028" y="-765387"/>
            <a:ext cx="15206135" cy="10149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>
            <a:spLocks noGrp="1"/>
          </p:cNvSpPr>
          <p:nvPr>
            <p:ph type="pic" idx="13"/>
          </p:nvPr>
        </p:nvSpPr>
        <p:spPr>
          <a:xfrm>
            <a:off x="-230294" y="-934721"/>
            <a:ext cx="15714135" cy="96181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5019040"/>
            <a:ext cx="11717868" cy="2479041"/>
          </a:xfrm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644101" y="1809140"/>
            <a:ext cx="11716599" cy="339722"/>
          </a:xfrm>
          <a:prstGeom prst="rect">
            <a:avLst/>
          </a:prstGeom>
        </p:spPr>
        <p:txBody>
          <a:bodyPr lIns="24383" tIns="24383" rIns="24383" bIns="24383"/>
          <a:lstStyle>
            <a:lvl1pPr defTabSz="487228">
              <a:defRPr sz="1992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7411152"/>
            <a:ext cx="11717868" cy="610500"/>
          </a:xfrm>
          <a:prstGeom prst="rect">
            <a:avLst/>
          </a:prstGeom>
        </p:spPr>
        <p:txBody>
          <a:bodyPr/>
          <a:lstStyle/>
          <a:p>
            <a:r>
              <a:t>Presentation Subtitle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896533"/>
            <a:ext cx="5215468" cy="3137213"/>
          </a:xfrm>
          <a:prstGeom prst="rect">
            <a:avLst/>
          </a:prstGeom>
        </p:spPr>
        <p:txBody>
          <a:bodyPr/>
          <a:lstStyle>
            <a:lvl1pPr>
              <a:defRPr sz="6000" spc="-119"/>
            </a:lvl1pPr>
          </a:lstStyle>
          <a:p>
            <a:r>
              <a:t>Slide Title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4984841"/>
            <a:ext cx="5215468" cy="2870615"/>
          </a:xfrm>
          <a:prstGeom prst="rect">
            <a:avLst/>
          </a:prstGeom>
        </p:spPr>
        <p:txBody>
          <a:bodyPr/>
          <a:lstStyle/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92709243_1322x1323.jpeg"/>
          <p:cNvSpPr>
            <a:spLocks noGrp="1"/>
          </p:cNvSpPr>
          <p:nvPr>
            <p:ph type="pic" sz="half" idx="13"/>
          </p:nvPr>
        </p:nvSpPr>
        <p:spPr>
          <a:xfrm>
            <a:off x="6427895" y="1896533"/>
            <a:ext cx="5967150" cy="59786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70057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727199"/>
            <a:ext cx="11717868" cy="764355"/>
          </a:xfrm>
          <a:prstGeom prst="rect">
            <a:avLst/>
          </a:prstGeom>
        </p:spPr>
        <p:txBody>
          <a:bodyPr anchor="t"/>
          <a:lstStyle>
            <a:lvl1pPr>
              <a:defRPr sz="6000" spc="-119"/>
            </a:lvl1pPr>
          </a:lstStyle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643466" y="2417046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 numCol="2" spcCol="585893"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727199"/>
            <a:ext cx="5215468" cy="765388"/>
          </a:xfrm>
          <a:prstGeom prst="rect">
            <a:avLst/>
          </a:prstGeom>
        </p:spPr>
        <p:txBody>
          <a:bodyPr anchor="t"/>
          <a:lstStyle>
            <a:lvl1pPr>
              <a:defRPr sz="6000" spc="-119"/>
            </a:lvl1pPr>
          </a:lstStyle>
          <a:p>
            <a:r>
              <a:t>Slide Title</a:t>
            </a:r>
          </a:p>
        </p:txBody>
      </p:sp>
      <p:sp>
        <p:nvSpPr>
          <p:cNvPr id="61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643466" y="2417046"/>
            <a:ext cx="52154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r>
              <a:t>Slide Subtitle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3485069"/>
            <a:ext cx="5215468" cy="4403207"/>
          </a:xfrm>
          <a:prstGeom prst="rect">
            <a:avLst/>
          </a:prstGeom>
        </p:spPr>
        <p:txBody>
          <a:bodyPr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824910546_2681x1332.jpeg"/>
          <p:cNvSpPr>
            <a:spLocks noGrp="1"/>
          </p:cNvSpPr>
          <p:nvPr>
            <p:ph type="pic" idx="14"/>
          </p:nvPr>
        </p:nvSpPr>
        <p:spPr>
          <a:xfrm>
            <a:off x="3402773" y="1893252"/>
            <a:ext cx="12015895" cy="596985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643464" y="3637279"/>
            <a:ext cx="11717870" cy="2479042"/>
          </a:xfrm>
          <a:prstGeom prst="rect">
            <a:avLst/>
          </a:prstGeom>
        </p:spPr>
        <p:txBody>
          <a:bodyPr anchor="ctr"/>
          <a:lstStyle>
            <a:lvl1pPr>
              <a:defRPr b="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70057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727199"/>
            <a:ext cx="11717868" cy="765307"/>
          </a:xfrm>
          <a:prstGeom prst="rect">
            <a:avLst/>
          </a:prstGeom>
        </p:spPr>
        <p:txBody>
          <a:bodyPr anchor="t"/>
          <a:lstStyle>
            <a:lvl1pPr>
              <a:defRPr sz="6000" spc="-119"/>
            </a:lvl1pPr>
          </a:lstStyle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643466" y="2417046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727199"/>
            <a:ext cx="11717868" cy="765388"/>
          </a:xfrm>
          <a:prstGeom prst="rect">
            <a:avLst/>
          </a:prstGeom>
        </p:spPr>
        <p:txBody>
          <a:bodyPr anchor="t"/>
          <a:lstStyle>
            <a:lvl1pPr>
              <a:defRPr sz="6000" spc="-119"/>
            </a:lvl1pPr>
          </a:lstStyle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643466" y="2417046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defRPr b="0" spc="-38"/>
            </a:lvl1pPr>
            <a:lvl2pPr>
              <a:spcBef>
                <a:spcPts val="1200"/>
              </a:spcBef>
              <a:defRPr b="0" spc="-38"/>
            </a:lvl2pPr>
            <a:lvl3pPr>
              <a:spcBef>
                <a:spcPts val="1200"/>
              </a:spcBef>
              <a:defRPr b="0" spc="-38"/>
            </a:lvl3pPr>
            <a:lvl4pPr>
              <a:spcBef>
                <a:spcPts val="1200"/>
              </a:spcBef>
              <a:defRPr b="0" spc="-38"/>
            </a:lvl4pPr>
            <a:lvl5pPr>
              <a:spcBef>
                <a:spcPts val="1200"/>
              </a:spcBef>
              <a:defRPr b="0" spc="-38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43464" y="2592528"/>
            <a:ext cx="11717870" cy="24790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093" tIns="27093" rIns="27093" bIns="27093" anchor="b">
            <a:normAutofit/>
          </a:bodyPr>
          <a:lstStyle/>
          <a:p>
            <a:r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5057528"/>
            <a:ext cx="11717868" cy="10160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093" tIns="27093" rIns="27093" bIns="27093">
            <a:normAutofit/>
          </a:bodyPr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84222" y="8167799"/>
            <a:ext cx="236356" cy="227721"/>
          </a:xfrm>
          <a:prstGeom prst="rect">
            <a:avLst/>
          </a:prstGeom>
          <a:ln w="3175">
            <a:miter lim="400000"/>
          </a:ln>
        </p:spPr>
        <p:txBody>
          <a:bodyPr wrap="none" lIns="27093" tIns="27093" rIns="27093" bIns="27093" anchor="b">
            <a:spAutoFit/>
          </a:bodyPr>
          <a:lstStyle>
            <a:lvl1pPr algn="ctr" defTabSz="415431">
              <a:lnSpc>
                <a:spcPct val="100000"/>
              </a:lnSpc>
              <a:spcBef>
                <a:spcPts val="0"/>
              </a:spcBef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邱韜 @ April.13, 2020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22656">
              <a:defRPr sz="1728"/>
            </a:lvl1pPr>
          </a:lstStyle>
          <a:p>
            <a:r>
              <a:t>邱韜 @ April.13, 2020</a:t>
            </a:r>
          </a:p>
        </p:txBody>
      </p:sp>
      <p:sp>
        <p:nvSpPr>
          <p:cNvPr id="152" name="PWN basics"/>
          <p:cNvSpPr txBox="1">
            <a:spLocks noGrp="1"/>
          </p:cNvSpPr>
          <p:nvPr>
            <p:ph type="ctrTitle"/>
          </p:nvPr>
        </p:nvSpPr>
        <p:spPr>
          <a:xfrm>
            <a:off x="643464" y="2377440"/>
            <a:ext cx="11717870" cy="2694129"/>
          </a:xfrm>
          <a:prstGeom prst="rect">
            <a:avLst/>
          </a:prstGeom>
        </p:spPr>
        <p:txBody>
          <a:bodyPr/>
          <a:lstStyle/>
          <a:p>
            <a:r>
              <a:rPr dirty="0"/>
              <a:t>PWN basics</a:t>
            </a:r>
          </a:p>
        </p:txBody>
      </p:sp>
      <p:sp>
        <p:nvSpPr>
          <p:cNvPr id="153" name="Briefing of gdb and pwntools with an example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Briefing of gdb and pwntools with an example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Disassembl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9804">
              <a:defRPr sz="4740" spc="-94"/>
            </a:lvl1pPr>
          </a:lstStyle>
          <a:p>
            <a:r>
              <a:t>Disassembly</a:t>
            </a:r>
          </a:p>
        </p:txBody>
      </p:sp>
      <p:sp>
        <p:nvSpPr>
          <p:cNvPr id="200" name="objdump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objdump</a:t>
            </a:r>
          </a:p>
        </p:txBody>
      </p:sp>
      <p:sp>
        <p:nvSpPr>
          <p:cNvPr id="201" name="Use “disassemble” in gdb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Use “disassemble” in gdb</a:t>
            </a:r>
          </a:p>
          <a:p>
            <a:r>
              <a:t>Or “objdump -d”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WN to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9804">
              <a:defRPr sz="4740" spc="-94"/>
            </a:lvl1pPr>
          </a:lstStyle>
          <a:p>
            <a:r>
              <a:t>PWN tools</a:t>
            </a:r>
          </a:p>
        </p:txBody>
      </p:sp>
      <p:sp>
        <p:nvSpPr>
          <p:cNvPr id="204" name="CTF framework and exploit development library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CTF framework and exploit development library</a:t>
            </a:r>
          </a:p>
        </p:txBody>
      </p:sp>
      <p:sp>
        <p:nvSpPr>
          <p:cNvPr id="205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06" name="Screen Shot 2020-04-13 at 3.37.08 PM.png" descr="Screen Shot 2020-04-13 at 3.37.0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2900" y="4061071"/>
            <a:ext cx="9779000" cy="325120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irst glimp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9804">
              <a:defRPr sz="4740" spc="-94"/>
            </a:lvl1pPr>
          </a:lstStyle>
          <a:p>
            <a:r>
              <a:t>First glimpse</a:t>
            </a:r>
          </a:p>
        </p:txBody>
      </p:sp>
      <p:sp>
        <p:nvSpPr>
          <p:cNvPr id="156" name="When we get a binary fil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849625">
              <a:lnSpc>
                <a:spcPct val="80000"/>
              </a:lnSpc>
              <a:defRPr sz="2940" spc="-58"/>
            </a:lvl1pPr>
          </a:lstStyle>
          <a:p>
            <a:r>
              <a:t>When we get a binary file</a:t>
            </a:r>
          </a:p>
        </p:txBody>
      </p:sp>
      <p:sp>
        <p:nvSpPr>
          <p:cNvPr id="157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58" name="Screen Shot 2020-04-13 at 3.18.59 PM.png" descr="Screen Shot 2020-04-13 at 3.18.5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368985"/>
            <a:ext cx="13004801" cy="4635375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irst glimp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9804">
              <a:defRPr sz="4740" spc="-94"/>
            </a:lvl1pPr>
          </a:lstStyle>
          <a:p>
            <a:r>
              <a:t>First glimpse</a:t>
            </a:r>
          </a:p>
        </p:txBody>
      </p:sp>
      <p:sp>
        <p:nvSpPr>
          <p:cNvPr id="161" name="When we get a binary fil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849625">
              <a:lnSpc>
                <a:spcPct val="80000"/>
              </a:lnSpc>
              <a:defRPr sz="2940" spc="-58"/>
            </a:lvl1pPr>
          </a:lstStyle>
          <a:p>
            <a:r>
              <a:t>When we get a binary file</a:t>
            </a:r>
          </a:p>
        </p:txBody>
      </p:sp>
      <p:sp>
        <p:nvSpPr>
          <p:cNvPr id="162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63" name="Screen Shot 2020-04-13 at 3.24.43 PM.png" descr="Screen Shot 2020-04-13 at 3.24.4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73848" y="1310501"/>
            <a:ext cx="6705601" cy="7480301"/>
          </a:xfrm>
          <a:prstGeom prst="rect">
            <a:avLst/>
          </a:prstGeom>
          <a:ln w="3175">
            <a:miter lim="400000"/>
          </a:ln>
        </p:spPr>
      </p:pic>
      <p:sp>
        <p:nvSpPr>
          <p:cNvPr id="164" name="Rectangle"/>
          <p:cNvSpPr/>
          <p:nvPr/>
        </p:nvSpPr>
        <p:spPr>
          <a:xfrm>
            <a:off x="5318252" y="7608347"/>
            <a:ext cx="6535358" cy="581607"/>
          </a:xfrm>
          <a:prstGeom prst="rect">
            <a:avLst/>
          </a:prstGeom>
          <a:ln w="63500">
            <a:solidFill>
              <a:schemeClr val="accent5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9804">
              <a:defRPr sz="4740" spc="-94"/>
            </a:lvl1pPr>
          </a:lstStyle>
          <a:p>
            <a:r>
              <a:t>GDB</a:t>
            </a:r>
          </a:p>
        </p:txBody>
      </p:sp>
      <p:sp>
        <p:nvSpPr>
          <p:cNvPr id="167" name="Useful command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Useful commands</a:t>
            </a:r>
          </a:p>
        </p:txBody>
      </p:sp>
      <p:sp>
        <p:nvSpPr>
          <p:cNvPr id="168" name="Start…"/>
          <p:cNvSpPr txBox="1">
            <a:spLocks noGrp="1"/>
          </p:cNvSpPr>
          <p:nvPr>
            <p:ph type="body" idx="1"/>
          </p:nvPr>
        </p:nvSpPr>
        <p:spPr>
          <a:xfrm>
            <a:off x="643466" y="3485069"/>
            <a:ext cx="11717868" cy="4953865"/>
          </a:xfrm>
          <a:prstGeom prst="rect">
            <a:avLst/>
          </a:prstGeom>
        </p:spPr>
        <p:txBody>
          <a:bodyPr/>
          <a:lstStyle/>
          <a:p>
            <a:pPr marL="319531" indent="-319531" defTabSz="1283108">
              <a:spcBef>
                <a:spcPts val="2300"/>
              </a:spcBef>
              <a:defRPr sz="2516"/>
            </a:pPr>
            <a:r>
              <a:t>Start</a:t>
            </a:r>
          </a:p>
          <a:p>
            <a:pPr marL="319531" indent="-319531" defTabSz="1283108">
              <a:spcBef>
                <a:spcPts val="2300"/>
              </a:spcBef>
              <a:defRPr sz="2516"/>
            </a:pPr>
            <a:r>
              <a:t>Next command (n, ni)</a:t>
            </a:r>
          </a:p>
          <a:p>
            <a:pPr marL="319531" indent="-319531" defTabSz="1283108">
              <a:spcBef>
                <a:spcPts val="2300"/>
              </a:spcBef>
              <a:defRPr sz="2516"/>
            </a:pPr>
            <a:r>
              <a:t>Break points (b)</a:t>
            </a:r>
          </a:p>
          <a:p>
            <a:pPr marL="319531" indent="-319531" defTabSz="1283108">
              <a:spcBef>
                <a:spcPts val="2300"/>
              </a:spcBef>
              <a:defRPr sz="2516"/>
            </a:pPr>
            <a:r>
              <a:t>Step in (s, si)</a:t>
            </a:r>
          </a:p>
          <a:p>
            <a:pPr marL="319531" indent="-319531" defTabSz="1283108">
              <a:spcBef>
                <a:spcPts val="2300"/>
              </a:spcBef>
              <a:defRPr sz="2516"/>
            </a:pPr>
            <a:r>
              <a:t>Print (print)</a:t>
            </a:r>
          </a:p>
          <a:p>
            <a:pPr marL="319531" indent="-319531" defTabSz="1283108">
              <a:spcBef>
                <a:spcPts val="2300"/>
              </a:spcBef>
              <a:defRPr sz="2516"/>
            </a:pPr>
            <a:r>
              <a:t>Read address (x) </a:t>
            </a:r>
          </a:p>
          <a:p>
            <a:pPr marL="319531" indent="-319531" defTabSz="1283108">
              <a:spcBef>
                <a:spcPts val="2300"/>
              </a:spcBef>
              <a:defRPr sz="2516"/>
            </a:pPr>
            <a:r>
              <a:t>Write (set)</a:t>
            </a:r>
          </a:p>
          <a:p>
            <a:pPr marL="319531" indent="-319531" defTabSz="1283108">
              <a:spcBef>
                <a:spcPts val="2300"/>
              </a:spcBef>
              <a:defRPr sz="2516"/>
            </a:pPr>
            <a:r>
              <a:t>Memory layout (vmmap)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“x” comm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9804">
              <a:defRPr sz="4740" spc="-94"/>
            </a:lvl1pPr>
          </a:lstStyle>
          <a:p>
            <a:r>
              <a:t>“x” command</a:t>
            </a:r>
          </a:p>
        </p:txBody>
      </p:sp>
      <p:sp>
        <p:nvSpPr>
          <p:cNvPr id="171" name="Address expression: x(/[Number][i,s,b,w,g,d])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Address expression: x(/[Number][i,s,b,w,g,d])</a:t>
            </a:r>
          </a:p>
        </p:txBody>
      </p:sp>
      <p:sp>
        <p:nvSpPr>
          <p:cNvPr id="172" name="“ｓ”: address of str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“ｓ”: address of string</a:t>
            </a:r>
          </a:p>
          <a:p>
            <a:r>
              <a:t>“ｉ”: address of instruction</a:t>
            </a:r>
          </a:p>
          <a:p>
            <a:r>
              <a:t>“ｂ”: address of byte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DB—Pe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9804">
              <a:defRPr sz="4740" spc="-94"/>
            </a:lvl1pPr>
          </a:lstStyle>
          <a:p>
            <a:r>
              <a:t>GDB—Peda</a:t>
            </a:r>
          </a:p>
        </p:txBody>
      </p:sp>
      <p:sp>
        <p:nvSpPr>
          <p:cNvPr id="175" name="Python Exploit Development Assistance for GDB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Python Exploit Development Assistance for GDB</a:t>
            </a:r>
          </a:p>
        </p:txBody>
      </p:sp>
      <p:sp>
        <p:nvSpPr>
          <p:cNvPr id="176" name="https://github.com/longld/ped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https://github.com/longld/peda</a:t>
            </a:r>
          </a:p>
          <a:p>
            <a:r>
              <a:t>checksec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lide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369804">
              <a:defRPr sz="4740" spc="-94"/>
            </a:pPr>
            <a:endParaRPr/>
          </a:p>
        </p:txBody>
      </p:sp>
      <p:sp>
        <p:nvSpPr>
          <p:cNvPr id="179" name="Slide Subtitl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lide bullet text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81" name="Screen Shot 2020-04-13 at 3.32.20 PM.png" descr="Screen Shot 2020-04-13 at 3.32.2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5951" y="-1"/>
            <a:ext cx="7812898" cy="9753601"/>
          </a:xfrm>
          <a:prstGeom prst="rect">
            <a:avLst/>
          </a:prstGeom>
          <a:ln w="3175">
            <a:miter lim="400000"/>
          </a:ln>
        </p:spPr>
      </p:pic>
      <p:sp>
        <p:nvSpPr>
          <p:cNvPr id="182" name="Rectangle"/>
          <p:cNvSpPr/>
          <p:nvPr/>
        </p:nvSpPr>
        <p:spPr>
          <a:xfrm>
            <a:off x="2397740" y="5400352"/>
            <a:ext cx="4872901" cy="224756"/>
          </a:xfrm>
          <a:prstGeom prst="rect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3" name="Rectangle"/>
          <p:cNvSpPr/>
          <p:nvPr/>
        </p:nvSpPr>
        <p:spPr>
          <a:xfrm>
            <a:off x="2385260" y="6962623"/>
            <a:ext cx="8031812" cy="224756"/>
          </a:xfrm>
          <a:prstGeom prst="rect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Screen Shot 2020-04-13 at 3.35.21 PM.png" descr="Screen Shot 2020-04-13 at 3.35.2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09475" y="0"/>
            <a:ext cx="6985850" cy="9753601"/>
          </a:xfrm>
          <a:prstGeom prst="rect">
            <a:avLst/>
          </a:prstGeom>
          <a:ln w="3175">
            <a:miter lim="400000"/>
          </a:ln>
        </p:spPr>
      </p:pic>
      <p:sp>
        <p:nvSpPr>
          <p:cNvPr id="186" name="Rectangle"/>
          <p:cNvSpPr/>
          <p:nvPr/>
        </p:nvSpPr>
        <p:spPr>
          <a:xfrm>
            <a:off x="2472624" y="6536087"/>
            <a:ext cx="4872900" cy="224757"/>
          </a:xfrm>
          <a:prstGeom prst="rect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lide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369804">
              <a:defRPr sz="4740" spc="-94"/>
            </a:pPr>
            <a:endParaRPr/>
          </a:p>
        </p:txBody>
      </p:sp>
      <p:sp>
        <p:nvSpPr>
          <p:cNvPr id="189" name="Slide Subtitl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0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91" name="Screen Shot 2020-04-13 at 3.46.22 PM.png" descr="Screen Shot 2020-04-13 at 3.46.2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3550" y="336550"/>
            <a:ext cx="12077700" cy="9080500"/>
          </a:xfrm>
          <a:prstGeom prst="rect">
            <a:avLst/>
          </a:prstGeom>
          <a:ln w="3175">
            <a:miter lim="400000"/>
          </a:ln>
        </p:spPr>
      </p:pic>
      <p:sp>
        <p:nvSpPr>
          <p:cNvPr id="192" name="Rectangle"/>
          <p:cNvSpPr/>
          <p:nvPr/>
        </p:nvSpPr>
        <p:spPr>
          <a:xfrm>
            <a:off x="463245" y="2692058"/>
            <a:ext cx="8135801" cy="224756"/>
          </a:xfrm>
          <a:prstGeom prst="rect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3" name="Rectangle"/>
          <p:cNvSpPr/>
          <p:nvPr/>
        </p:nvSpPr>
        <p:spPr>
          <a:xfrm>
            <a:off x="463245" y="5202856"/>
            <a:ext cx="12078310" cy="2760904"/>
          </a:xfrm>
          <a:prstGeom prst="rect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4" name="Rectangle"/>
          <p:cNvSpPr/>
          <p:nvPr/>
        </p:nvSpPr>
        <p:spPr>
          <a:xfrm>
            <a:off x="463245" y="8389209"/>
            <a:ext cx="4797822" cy="738955"/>
          </a:xfrm>
          <a:prstGeom prst="rect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5" name="Return Address"/>
          <p:cNvSpPr txBox="1"/>
          <p:nvPr/>
        </p:nvSpPr>
        <p:spPr>
          <a:xfrm>
            <a:off x="8047342" y="2248156"/>
            <a:ext cx="2336124" cy="41364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 defTabSz="587022">
              <a:lnSpc>
                <a:spcPct val="100000"/>
              </a:lnSpc>
              <a:spcBef>
                <a:spcPts val="0"/>
              </a:spcBef>
              <a:defRPr sz="2400" b="1"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t>Return Address</a:t>
            </a:r>
          </a:p>
        </p:txBody>
      </p:sp>
      <p:sp>
        <p:nvSpPr>
          <p:cNvPr id="196" name="Shellcode"/>
          <p:cNvSpPr txBox="1"/>
          <p:nvPr/>
        </p:nvSpPr>
        <p:spPr>
          <a:xfrm>
            <a:off x="11044883" y="7554611"/>
            <a:ext cx="1500058" cy="41364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 defTabSz="587022">
              <a:lnSpc>
                <a:spcPct val="100000"/>
              </a:lnSpc>
              <a:spcBef>
                <a:spcPts val="0"/>
              </a:spcBef>
              <a:defRPr sz="2400" b="1"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t>Shellcode</a:t>
            </a:r>
          </a:p>
        </p:txBody>
      </p:sp>
      <p:sp>
        <p:nvSpPr>
          <p:cNvPr id="197" name="Modifying Return Address"/>
          <p:cNvSpPr txBox="1"/>
          <p:nvPr/>
        </p:nvSpPr>
        <p:spPr>
          <a:xfrm>
            <a:off x="3795840" y="8881790"/>
            <a:ext cx="3853723" cy="41364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 defTabSz="587022">
              <a:lnSpc>
                <a:spcPct val="100000"/>
              </a:lnSpc>
              <a:spcBef>
                <a:spcPts val="0"/>
              </a:spcBef>
              <a:defRPr sz="2400" b="1"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t>Modifying Return Address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</Words>
  <Application>Microsoft Office PowerPoint</Application>
  <PresentationFormat>自訂</PresentationFormat>
  <Paragraphs>35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4" baseType="lpstr">
      <vt:lpstr>Helvetica Neue</vt:lpstr>
      <vt:lpstr>Helvetica Neue Medium</vt:lpstr>
      <vt:lpstr>20_BasicBlack</vt:lpstr>
      <vt:lpstr>PWN basics</vt:lpstr>
      <vt:lpstr>First glimpse</vt:lpstr>
      <vt:lpstr>First glimpse</vt:lpstr>
      <vt:lpstr>GDB</vt:lpstr>
      <vt:lpstr>“x” command</vt:lpstr>
      <vt:lpstr>GDB—Peda</vt:lpstr>
      <vt:lpstr>PowerPoint 簡報</vt:lpstr>
      <vt:lpstr>PowerPoint 簡報</vt:lpstr>
      <vt:lpstr>PowerPoint 簡報</vt:lpstr>
      <vt:lpstr>Disassembly</vt:lpstr>
      <vt:lpstr>PWN tools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PWN basics</dc:title>
  <cp:lastModifiedBy>聖諺 周</cp:lastModifiedBy>
  <cp:revision>1</cp:revision>
  <dcterms:modified xsi:type="dcterms:W3CDTF">2020-09-06T09:16:39Z</dcterms:modified>
</cp:coreProperties>
</file>